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56" r:id="rId2"/>
    <p:sldId id="257" r:id="rId3"/>
  </p:sldIdLst>
  <p:sldSz cx="6858000" cy="9144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9EFF"/>
    <a:srgbClr val="AB0001"/>
    <a:srgbClr val="C00000"/>
    <a:srgbClr val="9301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9"/>
    <p:restoredTop sz="94631"/>
  </p:normalViewPr>
  <p:slideViewPr>
    <p:cSldViewPr snapToGrid="0" snapToObjects="1">
      <p:cViewPr varScale="1">
        <p:scale>
          <a:sx n="56" d="100"/>
          <a:sy n="56" d="100"/>
        </p:scale>
        <p:origin x="220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50" y="1496484"/>
            <a:ext cx="5143500" cy="3183467"/>
          </a:xfrm>
          <a:prstGeom prst="rect">
            <a:avLst/>
          </a:prstGeom>
        </p:spPr>
        <p:txBody>
          <a:bodyPr anchor="b"/>
          <a:lstStyle>
            <a:lvl1pPr algn="ctr">
              <a:defRPr sz="3375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4907756" y="486834"/>
            <a:ext cx="1478756" cy="7749117"/>
          </a:xfrm>
          <a:prstGeom prst="rect">
            <a:avLst/>
          </a:prstGeo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71487" y="486834"/>
            <a:ext cx="4350544" cy="774911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916" y="2279652"/>
            <a:ext cx="5915025" cy="3803649"/>
          </a:xfrm>
          <a:prstGeom prst="rect">
            <a:avLst/>
          </a:prstGeom>
        </p:spPr>
        <p:txBody>
          <a:bodyPr anchor="b"/>
          <a:lstStyle>
            <a:lvl1pPr>
              <a:defRPr sz="3375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67916" y="6119285"/>
            <a:ext cx="5915025" cy="20002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915543" y="1316567"/>
            <a:ext cx="3471863" cy="6498167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2915543" y="1316567"/>
            <a:ext cx="3471863" cy="6498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27/06/2017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50" t="23819" r="-141" b="34697"/>
          <a:stretch/>
        </p:blipFill>
        <p:spPr>
          <a:xfrm>
            <a:off x="0" y="717334"/>
            <a:ext cx="6876288" cy="2157984"/>
          </a:xfrm>
          <a:prstGeom prst="rect">
            <a:avLst/>
          </a:prstGeom>
        </p:spPr>
      </p:pic>
      <p:sp>
        <p:nvSpPr>
          <p:cNvPr id="38" name="Rectángulo 37"/>
          <p:cNvSpPr/>
          <p:nvPr userDrawn="1"/>
        </p:nvSpPr>
        <p:spPr>
          <a:xfrm>
            <a:off x="0" y="-1"/>
            <a:ext cx="6858000" cy="80182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 </a:t>
            </a:r>
            <a:endParaRPr lang="es-ES_tradnl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pic>
        <p:nvPicPr>
          <p:cNvPr id="39" name="Imagen 86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1104" y="166941"/>
            <a:ext cx="572654" cy="521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ectángulo 39"/>
          <p:cNvSpPr/>
          <p:nvPr userDrawn="1"/>
        </p:nvSpPr>
        <p:spPr>
          <a:xfrm>
            <a:off x="0" y="8657760"/>
            <a:ext cx="6858000" cy="4665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8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Rectángulo 40"/>
          <p:cNvSpPr/>
          <p:nvPr userDrawn="1"/>
        </p:nvSpPr>
        <p:spPr>
          <a:xfrm>
            <a:off x="144164" y="8788758"/>
            <a:ext cx="195438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es-ES_tradnl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TenStep Latinoamérica </a:t>
            </a:r>
            <a:r>
              <a:rPr lang="es-ES_tradnl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S.A de C.V.</a:t>
            </a:r>
            <a:endParaRPr lang="es-ES_tradnl" sz="800" dirty="0"/>
          </a:p>
        </p:txBody>
      </p:sp>
      <p:sp>
        <p:nvSpPr>
          <p:cNvPr id="42" name="Rectángulo 41"/>
          <p:cNvSpPr/>
          <p:nvPr userDrawn="1"/>
        </p:nvSpPr>
        <p:spPr>
          <a:xfrm>
            <a:off x="2098545" y="8737606"/>
            <a:ext cx="306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Adolfo Prieto 1756, Colonia del Valle, Benito Juárez 03100, </a:t>
            </a:r>
          </a:p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CDMX, México | 5539 7004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5539 5074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01800 TenStep</a:t>
            </a:r>
            <a:endParaRPr lang="es-ES_tradnl" sz="800" dirty="0"/>
          </a:p>
        </p:txBody>
      </p:sp>
      <p:sp>
        <p:nvSpPr>
          <p:cNvPr id="43" name="Rectángulo 42"/>
          <p:cNvSpPr/>
          <p:nvPr userDrawn="1"/>
        </p:nvSpPr>
        <p:spPr>
          <a:xfrm>
            <a:off x="5245581" y="8720270"/>
            <a:ext cx="14868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www.tenstep.mx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www.proyectum.lat</a:t>
            </a:r>
            <a:endParaRPr lang="es-ES_tradnl" sz="800" dirty="0"/>
          </a:p>
        </p:txBody>
      </p:sp>
      <p:sp>
        <p:nvSpPr>
          <p:cNvPr id="15" name="Marcador de título 14"/>
          <p:cNvSpPr>
            <a:spLocks noGrp="1"/>
          </p:cNvSpPr>
          <p:nvPr>
            <p:ph type="title"/>
          </p:nvPr>
        </p:nvSpPr>
        <p:spPr>
          <a:xfrm>
            <a:off x="752794" y="137564"/>
            <a:ext cx="5915025" cy="550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818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514350" rtl="0" eaLnBrk="1" latinLnBrk="0" hangingPunct="1">
        <a:lnSpc>
          <a:spcPct val="90000"/>
        </a:lnSpc>
        <a:spcBef>
          <a:spcPct val="0"/>
        </a:spcBef>
        <a:buNone/>
        <a:defRPr sz="2475" b="0" i="0" kern="1200">
          <a:solidFill>
            <a:schemeClr val="bg1"/>
          </a:solidFill>
          <a:latin typeface="Arial" charset="0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/>
        <a:buChar char="•"/>
        <a:defRPr sz="1575" b="0" i="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350" b="0" i="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125" b="0" i="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b="0" i="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b="0" i="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14.png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12" Type="http://schemas.openxmlformats.org/officeDocument/2006/relationships/image" Target="../media/image13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5" Type="http://schemas.openxmlformats.org/officeDocument/2006/relationships/image" Target="../media/image6.emf"/><Relationship Id="rId10" Type="http://schemas.openxmlformats.org/officeDocument/2006/relationships/image" Target="../media/image11.png"/><Relationship Id="rId4" Type="http://schemas.openxmlformats.org/officeDocument/2006/relationships/image" Target="../media/image5.emf"/><Relationship Id="rId9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a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836789"/>
              </p:ext>
            </p:extLst>
          </p:nvPr>
        </p:nvGraphicFramePr>
        <p:xfrm>
          <a:off x="3893680" y="7020437"/>
          <a:ext cx="2645153" cy="10827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193"/>
                <a:gridCol w="1396155"/>
                <a:gridCol w="700805"/>
              </a:tblGrid>
              <a:tr h="244083">
                <a:tc>
                  <a:txBody>
                    <a:bodyPr/>
                    <a:lstStyle/>
                    <a:p>
                      <a:pPr algn="ctr"/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000" b="1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PDUs</a:t>
                      </a:r>
                      <a:endParaRPr lang="es-ES_tradnl" sz="850" b="1" baseline="0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Technical</a:t>
                      </a:r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PM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40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Leadership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04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Strategic</a:t>
                      </a:r>
                      <a:r>
                        <a:rPr lang="es-ES_tradnl" sz="85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and Business Management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04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7" name="Text Box 50"/>
          <p:cNvSpPr txBox="1">
            <a:spLocks noChangeArrowheads="1"/>
          </p:cNvSpPr>
          <p:nvPr/>
        </p:nvSpPr>
        <p:spPr bwMode="auto">
          <a:xfrm>
            <a:off x="3702353" y="3351662"/>
            <a:ext cx="2949908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171450" indent="-171450" algn="just">
              <a:buFont typeface="Arial" charset="0"/>
              <a:buChar char="•"/>
            </a:pPr>
            <a:r>
              <a:rPr lang="es-ES_tradnl" sz="1000" dirty="0" smtClean="0">
                <a:effectLst/>
                <a:latin typeface="Arial" charset="0"/>
                <a:ea typeface="MS Mincho" charset="-128"/>
                <a:cs typeface="Times New Roman" charset="0"/>
              </a:rPr>
              <a:t>+4,500 horas de experiencia en posiciones de liderazgo de proyectos</a:t>
            </a:r>
          </a:p>
          <a:p>
            <a:pPr marL="171450" indent="-171450" algn="just">
              <a:buFont typeface="Arial" charset="0"/>
              <a:buChar char="•"/>
            </a:pPr>
            <a:r>
              <a:rPr lang="es-ES_tradnl" sz="1000" dirty="0" smtClean="0">
                <a:effectLst/>
                <a:latin typeface="Arial" charset="0"/>
                <a:ea typeface="MS Mincho" charset="-128"/>
                <a:cs typeface="Times New Roman" charset="0"/>
              </a:rPr>
              <a:t>Cubrir los requisitos de elegibilidad del PMI</a:t>
            </a:r>
            <a:endParaRPr lang="es-ES_tradnl" sz="1200" dirty="0"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8" name="Text Box 52"/>
          <p:cNvSpPr txBox="1">
            <a:spLocks noChangeArrowheads="1"/>
          </p:cNvSpPr>
          <p:nvPr/>
        </p:nvSpPr>
        <p:spPr bwMode="auto">
          <a:xfrm>
            <a:off x="3988117" y="2979143"/>
            <a:ext cx="1406525" cy="30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65F9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Prerrequisitos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9" name="Text Box 55"/>
          <p:cNvSpPr txBox="1">
            <a:spLocks noChangeArrowheads="1"/>
          </p:cNvSpPr>
          <p:nvPr/>
        </p:nvSpPr>
        <p:spPr bwMode="auto">
          <a:xfrm>
            <a:off x="453389" y="2959761"/>
            <a:ext cx="2278380" cy="392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Objetivos de aprendizaje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pic>
        <p:nvPicPr>
          <p:cNvPr id="3090" name="Imagen 58"/>
          <p:cNvPicPr>
            <a:picLocks noChangeAspect="1" noChangeArrowheads="1"/>
          </p:cNvPicPr>
          <p:nvPr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3" y="2958326"/>
            <a:ext cx="357187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Imagen 60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019" y="2980314"/>
            <a:ext cx="258762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Box 70"/>
          <p:cNvSpPr txBox="1">
            <a:spLocks noChangeArrowheads="1"/>
          </p:cNvSpPr>
          <p:nvPr/>
        </p:nvSpPr>
        <p:spPr bwMode="auto">
          <a:xfrm>
            <a:off x="453390" y="4811628"/>
            <a:ext cx="2278380" cy="296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latin typeface="Arial" charset="0"/>
                <a:ea typeface="MS Mincho" charset="-128"/>
                <a:cs typeface="Times New Roman" charset="0"/>
              </a:rPr>
              <a:t>¿</a:t>
            </a:r>
            <a:r>
              <a:rPr lang="es-ES_tradnl" sz="1400" b="1" dirty="0" smtClean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Quién </a:t>
            </a: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debe </a:t>
            </a:r>
            <a:r>
              <a:rPr lang="es-ES_tradnl" sz="1400" b="1" dirty="0" smtClean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participar? 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5" name="Text Box 73"/>
          <p:cNvSpPr txBox="1">
            <a:spLocks noChangeArrowheads="1"/>
          </p:cNvSpPr>
          <p:nvPr/>
        </p:nvSpPr>
        <p:spPr bwMode="auto">
          <a:xfrm>
            <a:off x="4011634" y="3972517"/>
            <a:ext cx="919480" cy="506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Temario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6" name="Text Box 74"/>
          <p:cNvSpPr txBox="1">
            <a:spLocks noChangeArrowheads="1"/>
          </p:cNvSpPr>
          <p:nvPr/>
        </p:nvSpPr>
        <p:spPr bwMode="auto">
          <a:xfrm>
            <a:off x="3677792" y="4362950"/>
            <a:ext cx="3128287" cy="25863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01 – Introducción al programa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02 – Introducción a la dirección de proyectos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03 – Dirección de Proyectos, marco de referencia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04 – Integración de la dirección de proyectos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05 – Administración del alcance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06 – Administración del calendario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07 – Administración de los costos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08 – Administración de la calidad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09 – Administración de recursos humanos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10 – Administración de la comunicación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11 – Administración de los riesgos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12 – Administración de las compras </a:t>
            </a:r>
          </a:p>
          <a:p>
            <a:pPr marL="171450" indent="-171450" algn="just"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Modulo 13 – Administración de los interesados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14 – Recomendaciones generales 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15 – Examen final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16 </a:t>
            </a:r>
            <a:r>
              <a:rPr lang="mr-IN" sz="900" dirty="0">
                <a:latin typeface="Arial" charset="0"/>
                <a:ea typeface="MS Mincho" charset="-128"/>
                <a:cs typeface="Times New Roman" charset="0"/>
              </a:rPr>
              <a:t>–</a:t>
            </a: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 Cierre del programa. </a:t>
            </a:r>
          </a:p>
          <a:p>
            <a:pPr marL="134938" indent="-134938">
              <a:spcBef>
                <a:spcPts val="600"/>
              </a:spcBef>
              <a:spcAft>
                <a:spcPts val="600"/>
              </a:spcAft>
            </a:pP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 </a:t>
            </a:r>
            <a:endParaRPr lang="es-ES_tradnl" sz="900" dirty="0"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Text Box 76"/>
          <p:cNvSpPr txBox="1">
            <a:spLocks noChangeArrowheads="1"/>
          </p:cNvSpPr>
          <p:nvPr/>
        </p:nvSpPr>
        <p:spPr bwMode="auto">
          <a:xfrm>
            <a:off x="453390" y="7746737"/>
            <a:ext cx="2049145" cy="258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effectLst/>
                <a:latin typeface="Helvetica" charset="0"/>
                <a:ea typeface="MS Mincho" charset="-128"/>
                <a:cs typeface="Gill Sans Light" charset="0"/>
              </a:rPr>
              <a:t>Duración de la clase 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8" name="Text Box 77"/>
          <p:cNvSpPr txBox="1">
            <a:spLocks noChangeArrowheads="1"/>
          </p:cNvSpPr>
          <p:nvPr/>
        </p:nvSpPr>
        <p:spPr bwMode="auto">
          <a:xfrm>
            <a:off x="170537" y="8027144"/>
            <a:ext cx="3397541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tabLst>
                <a:tab pos="107950" algn="l"/>
              </a:tabLst>
            </a:pPr>
            <a:r>
              <a:rPr lang="es-ES" sz="1000" dirty="0">
                <a:latin typeface="Arial" charset="0"/>
                <a:ea typeface="Arial" charset="0"/>
                <a:cs typeface="Arial" charset="0"/>
              </a:rPr>
              <a:t>48 horas en dos modalidades de curso:</a:t>
            </a:r>
          </a:p>
          <a:p>
            <a:pPr marL="171450" indent="-171450">
              <a:buFont typeface="Arial" charset="0"/>
              <a:buChar char="•"/>
              <a:tabLst>
                <a:tab pos="107950" algn="l"/>
              </a:tabLst>
            </a:pPr>
            <a:r>
              <a:rPr lang="es-ES" sz="1000" dirty="0">
                <a:latin typeface="Arial" charset="0"/>
                <a:ea typeface="Arial" charset="0"/>
                <a:cs typeface="Arial" charset="0"/>
              </a:rPr>
              <a:t>6 Sesiones sabatinas de 8:00 a 17:00 horas o,</a:t>
            </a:r>
          </a:p>
          <a:p>
            <a:pPr marL="171450" indent="-171450">
              <a:buFont typeface="Arial" charset="0"/>
              <a:buChar char="•"/>
              <a:tabLst>
                <a:tab pos="107950" algn="l"/>
              </a:tabLst>
            </a:pPr>
            <a:r>
              <a:rPr lang="es-ES" sz="1000" dirty="0">
                <a:latin typeface="Arial" charset="0"/>
                <a:ea typeface="Arial" charset="0"/>
                <a:cs typeface="Arial" charset="0"/>
              </a:rPr>
              <a:t>16 Sesiones dos veces a la semana de 18:30 a 21:30 </a:t>
            </a:r>
            <a:endParaRPr lang="es-ES_tradnl" sz="10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083" name="Imagen 79"/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8" y="7720587"/>
            <a:ext cx="318203" cy="318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7" name="Imagen 80"/>
          <p:cNvPicPr>
            <a:picLocks noChangeAspect="1" noChangeArrowheads="1"/>
          </p:cNvPicPr>
          <p:nvPr/>
        </p:nvPicPr>
        <p:blipFill>
          <a:blip r:embed="rId5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635" y="3999460"/>
            <a:ext cx="269875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3" name="Imagen 103"/>
          <p:cNvPicPr>
            <a:picLocks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0466" y="7278064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Imagen 104"/>
          <p:cNvPicPr>
            <a:picLocks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5367" y="7549972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5" name="Imagen 105"/>
          <p:cNvPicPr>
            <a:picLocks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5367" y="7814336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1" name="Imagen 10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37540" y="8249828"/>
            <a:ext cx="426324" cy="38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ángulo 28"/>
          <p:cNvSpPr/>
          <p:nvPr/>
        </p:nvSpPr>
        <p:spPr>
          <a:xfrm>
            <a:off x="2610853" y="817762"/>
            <a:ext cx="4211455" cy="1714500"/>
          </a:xfrm>
          <a:prstGeom prst="rect">
            <a:avLst/>
          </a:prstGeom>
          <a:solidFill>
            <a:srgbClr val="2C9EFF">
              <a:alpha val="2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>
              <a:spcAft>
                <a:spcPts val="0"/>
              </a:spcAft>
            </a:pPr>
            <a:r>
              <a:rPr lang="es-ES" sz="1600" i="1" dirty="0" smtClean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MS Mincho" charset="-128"/>
                <a:cs typeface="Arial" charset="0"/>
              </a:rPr>
              <a:t>Nuestro programa de certificación ha sido impartido con éxito desde 2005. Los egresados de nuestro programa que presentan el examen tienen un 85% de éxito en su primer intento. </a:t>
            </a:r>
            <a:endParaRPr lang="es-ES_tradnl" sz="1100" i="1" dirty="0">
              <a:effectLst/>
              <a:latin typeface="Century Gothic" panose="020B0502020202020204" pitchFamily="34" charset="0"/>
              <a:ea typeface="MS Mincho" charset="-128"/>
              <a:cs typeface="Times New Roman" charset="0"/>
            </a:endParaRPr>
          </a:p>
        </p:txBody>
      </p:sp>
      <p:pic>
        <p:nvPicPr>
          <p:cNvPr id="3100" name="Imagen 24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659" y="8249828"/>
            <a:ext cx="764824" cy="371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9" name="Imagen 25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4825" y="8297971"/>
            <a:ext cx="581012" cy="338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/>
          <p:cNvSpPr/>
          <p:nvPr/>
        </p:nvSpPr>
        <p:spPr>
          <a:xfrm>
            <a:off x="170538" y="3424332"/>
            <a:ext cx="3488094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Al final del programa los participantes podrán: </a:t>
            </a:r>
          </a:p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Incrementar dramáticamente las probabilidades de acreditar el examen de certificación PMP</a:t>
            </a:r>
            <a:r>
              <a:rPr lang="es-ES" sz="1000" baseline="30000" dirty="0">
                <a:latin typeface="Arial" panose="020B0604020202020204" pitchFamily="34" charset="0"/>
                <a:cs typeface="Arial" panose="020B0604020202020204" pitchFamily="34" charset="0"/>
              </a:rPr>
              <a:t>®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ES_tradnl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Entender el enfoque del PMI</a:t>
            </a:r>
            <a:r>
              <a:rPr lang="es-ES" sz="1000" baseline="30000" dirty="0">
                <a:latin typeface="Arial" panose="020B0604020202020204" pitchFamily="34" charset="0"/>
                <a:cs typeface="Arial" panose="020B0604020202020204" pitchFamily="34" charset="0"/>
              </a:rPr>
              <a:t>®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hacia la disciplina de dirección de proyectos.</a:t>
            </a:r>
            <a:endParaRPr lang="es-ES_tradnl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Saber interpretar el PMBOK</a:t>
            </a:r>
            <a:r>
              <a:rPr lang="es-ES" sz="1000" baseline="30000" dirty="0">
                <a:latin typeface="Arial" panose="020B0604020202020204" pitchFamily="34" charset="0"/>
                <a:cs typeface="Arial" panose="020B0604020202020204" pitchFamily="34" charset="0"/>
              </a:rPr>
              <a:t>®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y cómo aplicar sus principios durante la ejecución de los proyectos.</a:t>
            </a:r>
            <a:endParaRPr lang="es-ES_tradnl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-234329" y="5196733"/>
            <a:ext cx="383617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tabLst>
                <a:tab pos="107950" algn="l"/>
              </a:tabLst>
            </a:pPr>
            <a:r>
              <a:rPr lang="es-ES" sz="1000" dirty="0" smtClean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Profesionales y practicantes de la disciplina de Dirección de Proyectos que cuentan con experiencia y quieren obtener la certificación PMP otorgada por el PMI</a:t>
            </a:r>
            <a:endParaRPr lang="es-ES_tradnl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Rectángulo redondeado 21"/>
          <p:cNvSpPr/>
          <p:nvPr/>
        </p:nvSpPr>
        <p:spPr>
          <a:xfrm>
            <a:off x="3743375" y="7027633"/>
            <a:ext cx="2897832" cy="1106265"/>
          </a:xfrm>
          <a:prstGeom prst="roundRect">
            <a:avLst/>
          </a:prstGeom>
          <a:noFill/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Rectángulo 22"/>
          <p:cNvSpPr/>
          <p:nvPr/>
        </p:nvSpPr>
        <p:spPr>
          <a:xfrm>
            <a:off x="144164" y="8788758"/>
            <a:ext cx="195438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es-ES_tradnl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TenStep Latinoamérica </a:t>
            </a:r>
            <a:r>
              <a:rPr lang="es-ES_tradnl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S.A de C.V.</a:t>
            </a:r>
            <a:endParaRPr lang="es-ES_tradnl" sz="800" dirty="0"/>
          </a:p>
        </p:txBody>
      </p:sp>
      <p:sp>
        <p:nvSpPr>
          <p:cNvPr id="45" name="Rectángulo 44"/>
          <p:cNvSpPr/>
          <p:nvPr/>
        </p:nvSpPr>
        <p:spPr>
          <a:xfrm>
            <a:off x="5245581" y="8720270"/>
            <a:ext cx="14868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www.tenstep.mx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www.proyectum.lat</a:t>
            </a:r>
            <a:endParaRPr lang="es-ES_tradnl" sz="800" dirty="0"/>
          </a:p>
        </p:txBody>
      </p:sp>
      <p:sp>
        <p:nvSpPr>
          <p:cNvPr id="24" name="CuadroTexto 23"/>
          <p:cNvSpPr txBox="1"/>
          <p:nvPr/>
        </p:nvSpPr>
        <p:spPr>
          <a:xfrm>
            <a:off x="4425996" y="6895764"/>
            <a:ext cx="1556836" cy="246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s-ES_tradnl" sz="1000" b="1" dirty="0" smtClean="0">
                <a:latin typeface="Arial" charset="0"/>
                <a:ea typeface="Arial" charset="0"/>
                <a:cs typeface="Arial" charset="0"/>
              </a:rPr>
              <a:t>Este programa otorga:</a:t>
            </a:r>
            <a:endParaRPr lang="es-ES_tradnl" sz="1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4" name="Text Box 70"/>
          <p:cNvSpPr txBox="1">
            <a:spLocks noChangeArrowheads="1"/>
          </p:cNvSpPr>
          <p:nvPr/>
        </p:nvSpPr>
        <p:spPr bwMode="auto">
          <a:xfrm>
            <a:off x="459662" y="5767726"/>
            <a:ext cx="2278380" cy="296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 smtClean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Incluye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66" name="Rectángulo 65"/>
          <p:cNvSpPr/>
          <p:nvPr/>
        </p:nvSpPr>
        <p:spPr>
          <a:xfrm>
            <a:off x="138639" y="6066837"/>
            <a:ext cx="3604736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s-ES_tradnl" sz="900" dirty="0" smtClean="0">
                <a:latin typeface="Arial" charset="0"/>
                <a:ea typeface="Arial" charset="0"/>
                <a:cs typeface="Arial" charset="0"/>
              </a:rPr>
              <a:t>El programa incluye: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_tradnl" sz="1000" dirty="0" smtClean="0">
                <a:latin typeface="Arial" charset="0"/>
                <a:ea typeface="Arial" charset="0"/>
                <a:cs typeface="Arial" charset="0"/>
              </a:rPr>
              <a:t>Material </a:t>
            </a:r>
            <a:r>
              <a:rPr lang="es-ES" sz="1000" dirty="0" smtClean="0">
                <a:latin typeface="Arial" charset="0"/>
                <a:ea typeface="Arial" charset="0"/>
                <a:cs typeface="Arial" charset="0"/>
              </a:rPr>
              <a:t>usado por el instructor</a:t>
            </a:r>
            <a:endParaRPr lang="es-ES_tradnl" sz="1000" dirty="0">
              <a:latin typeface="Arial" charset="0"/>
              <a:ea typeface="Arial" charset="0"/>
              <a:cs typeface="Arial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1000" dirty="0" smtClean="0">
                <a:latin typeface="Arial" charset="0"/>
                <a:ea typeface="Arial" charset="0"/>
                <a:cs typeface="Arial" charset="0"/>
              </a:rPr>
              <a:t>Acceso a simulador web con más de 1,000 preguntas en ingles</a:t>
            </a:r>
            <a:endParaRPr lang="es-ES_tradnl" sz="1000" dirty="0">
              <a:latin typeface="Arial" charset="0"/>
              <a:ea typeface="Arial" charset="0"/>
              <a:cs typeface="Arial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1000" dirty="0" smtClean="0">
                <a:latin typeface="Arial" charset="0"/>
                <a:ea typeface="Arial" charset="0"/>
                <a:cs typeface="Arial" charset="0"/>
              </a:rPr>
              <a:t>Libro de texto de apoyo en ingles 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" sz="1000" dirty="0" smtClean="0">
                <a:latin typeface="Arial" charset="0"/>
                <a:ea typeface="Arial" charset="0"/>
                <a:cs typeface="Arial" charset="0"/>
              </a:rPr>
              <a:t>Más de 15 exámenes tipo configurados por nuestros instructores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" sz="1000" dirty="0" smtClean="0">
                <a:latin typeface="Arial" charset="0"/>
                <a:ea typeface="Arial" charset="0"/>
                <a:cs typeface="Arial" charset="0"/>
              </a:rPr>
              <a:t>Inscripción al PMI y examen de certificación PMP </a:t>
            </a:r>
            <a:r>
              <a:rPr lang="es-ES" sz="700" dirty="0" smtClean="0">
                <a:latin typeface="Arial" charset="0"/>
                <a:ea typeface="Arial" charset="0"/>
                <a:cs typeface="Arial" charset="0"/>
              </a:rPr>
              <a:t>(Opcional)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" sz="1000" dirty="0">
                <a:latin typeface="Arial" charset="0"/>
                <a:ea typeface="Arial" charset="0"/>
                <a:cs typeface="Arial" charset="0"/>
              </a:rPr>
              <a:t>Constancia de participación </a:t>
            </a:r>
            <a:endParaRPr lang="es-ES_tradnl" sz="10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8" y="4716012"/>
            <a:ext cx="419111" cy="415911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0" y="5704985"/>
            <a:ext cx="387219" cy="384263"/>
          </a:xfrm>
          <a:prstGeom prst="rect">
            <a:avLst/>
          </a:prstGeom>
        </p:spPr>
      </p:pic>
      <p:sp>
        <p:nvSpPr>
          <p:cNvPr id="34" name="CuadroTexto 33"/>
          <p:cNvSpPr txBox="1"/>
          <p:nvPr/>
        </p:nvSpPr>
        <p:spPr>
          <a:xfrm>
            <a:off x="0" y="-43589"/>
            <a:ext cx="6857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_tradnl" dirty="0" smtClean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  <a:p>
            <a:pPr algn="ctr"/>
            <a:r>
              <a:rPr lang="es-ES_tradnl" dirty="0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PM00.99 </a:t>
            </a:r>
            <a:r>
              <a:rPr lang="es-ES_tradnl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- Programa TenStep PMP </a:t>
            </a:r>
            <a:r>
              <a:rPr lang="es-ES_tradnl" dirty="0" err="1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Prep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5743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71766"/>
              </p:ext>
            </p:extLst>
          </p:nvPr>
        </p:nvGraphicFramePr>
        <p:xfrm>
          <a:off x="679172" y="3786385"/>
          <a:ext cx="5628861" cy="2194560"/>
        </p:xfrm>
        <a:graphic>
          <a:graphicData uri="http://schemas.openxmlformats.org/drawingml/2006/table">
            <a:tbl>
              <a:tblPr firstRow="1" bandRow="1" bandCol="1">
                <a:tableStyleId>{21E4AEA4-8DFA-4A89-87EB-49C32662AFE0}</a:tableStyleId>
              </a:tblPr>
              <a:tblGrid>
                <a:gridCol w="1876287"/>
                <a:gridCol w="1876287"/>
                <a:gridCol w="1876287"/>
              </a:tblGrid>
              <a:tr h="295682">
                <a:tc gridSpan="3">
                  <a:txBody>
                    <a:bodyPr/>
                    <a:lstStyle/>
                    <a:p>
                      <a:pPr algn="ctr"/>
                      <a:r>
                        <a:rPr lang="es-ES_tradnl" sz="1800" dirty="0" smtClean="0">
                          <a:latin typeface="Arial Rounded MT Bold" charset="0"/>
                          <a:ea typeface="Arial Rounded MT Bold" charset="0"/>
                          <a:cs typeface="Arial Rounded MT Bold" charset="0"/>
                        </a:rPr>
                        <a:t>TenStep PMP </a:t>
                      </a:r>
                      <a:r>
                        <a:rPr lang="es-ES_tradnl" sz="1800" dirty="0" err="1" smtClean="0">
                          <a:latin typeface="Arial Rounded MT Bold" charset="0"/>
                          <a:ea typeface="Arial Rounded MT Bold" charset="0"/>
                          <a:cs typeface="Arial Rounded MT Bold" charset="0"/>
                        </a:rPr>
                        <a:t>Prep</a:t>
                      </a:r>
                      <a:r>
                        <a:rPr lang="es-ES_tradnl" sz="1800" dirty="0" smtClean="0">
                          <a:latin typeface="Arial Rounded MT Bold" charset="0"/>
                          <a:ea typeface="Arial Rounded MT Bold" charset="0"/>
                          <a:cs typeface="Arial Rounded MT Bold" charset="0"/>
                        </a:rPr>
                        <a:t> </a:t>
                      </a:r>
                      <a:r>
                        <a:rPr lang="es-ES_tradnl" sz="1800" baseline="0" dirty="0" smtClean="0">
                          <a:latin typeface="Arial Rounded MT Bold" charset="0"/>
                          <a:ea typeface="Arial Rounded MT Bold" charset="0"/>
                          <a:cs typeface="Arial Rounded MT Bold" charset="0"/>
                        </a:rPr>
                        <a:t>- 48 horas</a:t>
                      </a:r>
                      <a:endParaRPr lang="es-ES_tradnl" sz="1800" dirty="0">
                        <a:latin typeface="Arial Rounded MT Bold" charset="0"/>
                        <a:ea typeface="Arial Rounded MT Bold" charset="0"/>
                        <a:cs typeface="Arial Rounded MT Bold" charset="0"/>
                      </a:endParaRPr>
                    </a:p>
                  </a:txBody>
                  <a:tcPr anchor="ctr">
                    <a:solidFill>
                      <a:srgbClr val="2C9E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800" dirty="0">
                        <a:latin typeface="Arial Rounded MT Bold" charset="0"/>
                        <a:ea typeface="Arial Rounded MT Bold" charset="0"/>
                        <a:cs typeface="Arial Rounded MT Bold" charset="0"/>
                      </a:endParaRPr>
                    </a:p>
                  </a:txBody>
                  <a:tcPr anchor="ctr">
                    <a:solidFill>
                      <a:srgbClr val="2C9EFF"/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Todo incluido </a:t>
                      </a:r>
                      <a:endParaRPr lang="es-ES_tradnl" sz="14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Programa</a:t>
                      </a:r>
                      <a:r>
                        <a:rPr lang="es-ES_tradnl" sz="1400" b="1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+ KIT</a:t>
                      </a:r>
                      <a:endParaRPr lang="es-ES_tradnl" sz="14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Precio</a:t>
                      </a:r>
                      <a:r>
                        <a:rPr lang="es-ES_tradnl" sz="14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de lista: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$34,510.00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$18,101.00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Pago de contado: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$30,009.20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$15,740.00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Parcialidades: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pPr marL="542925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Inscripción: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$5,751.76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$3,016.83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pPr marL="542925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Parcialidades: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(5 pagos de) $</a:t>
                      </a:r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5,751.76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s-ES_tradnl" sz="11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(5 pagos de) </a:t>
                      </a:r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$3,016.83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Text Box 55"/>
          <p:cNvSpPr txBox="1">
            <a:spLocks noChangeArrowheads="1"/>
          </p:cNvSpPr>
          <p:nvPr/>
        </p:nvSpPr>
        <p:spPr bwMode="auto">
          <a:xfrm>
            <a:off x="833523" y="3132356"/>
            <a:ext cx="2278380" cy="392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>
            <a:defPPr>
              <a:defRPr lang="es-MX"/>
            </a:defPPr>
            <a:lvl1pPr>
              <a:spcBef>
                <a:spcPts val="600"/>
              </a:spcBef>
              <a:spcAft>
                <a:spcPts val="0"/>
              </a:spcAft>
              <a:defRPr sz="1400" b="1">
                <a:solidFill>
                  <a:srgbClr val="365F91"/>
                </a:solidFill>
                <a:effectLst/>
                <a:latin typeface="Arial" charset="0"/>
                <a:ea typeface="MS Mincho" charset="-128"/>
                <a:cs typeface="Times New Roman" charset="0"/>
              </a:defRPr>
            </a:lvl1pPr>
          </a:lstStyle>
          <a:p>
            <a:r>
              <a:rPr lang="es-ES_tradnl"/>
              <a:t>Inversión</a:t>
            </a:r>
            <a:endParaRPr lang="es-ES_tradnl" dirty="0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52" y="3178802"/>
            <a:ext cx="499230" cy="299538"/>
          </a:xfrm>
          <a:prstGeom prst="rect">
            <a:avLst/>
          </a:prstGeom>
        </p:spPr>
      </p:pic>
      <p:sp>
        <p:nvSpPr>
          <p:cNvPr id="15" name="CuadroTexto 14"/>
          <p:cNvSpPr txBox="1"/>
          <p:nvPr/>
        </p:nvSpPr>
        <p:spPr>
          <a:xfrm>
            <a:off x="776474" y="6349973"/>
            <a:ext cx="870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Nombre: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776474" y="6770682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Correo: 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776474" y="7230636"/>
            <a:ext cx="910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Teléfono: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776474" y="7715464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Empresa:</a:t>
            </a:r>
          </a:p>
        </p:txBody>
      </p:sp>
      <p:sp>
        <p:nvSpPr>
          <p:cNvPr id="19" name="Rectángulo redondeado 18"/>
          <p:cNvSpPr/>
          <p:nvPr/>
        </p:nvSpPr>
        <p:spPr>
          <a:xfrm>
            <a:off x="1677684" y="6271584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Rectángulo redondeado 19"/>
          <p:cNvSpPr/>
          <p:nvPr/>
        </p:nvSpPr>
        <p:spPr>
          <a:xfrm>
            <a:off x="1677684" y="6707176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Rectángulo redondeado 20"/>
          <p:cNvSpPr/>
          <p:nvPr/>
        </p:nvSpPr>
        <p:spPr>
          <a:xfrm>
            <a:off x="1677684" y="7147155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Rectángulo redondeado 21"/>
          <p:cNvSpPr/>
          <p:nvPr/>
        </p:nvSpPr>
        <p:spPr>
          <a:xfrm>
            <a:off x="1677684" y="7653909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CuadroTexto 22"/>
          <p:cNvSpPr txBox="1"/>
          <p:nvPr/>
        </p:nvSpPr>
        <p:spPr>
          <a:xfrm>
            <a:off x="1021409" y="8179293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Forma de pago:</a:t>
            </a:r>
          </a:p>
        </p:txBody>
      </p:sp>
      <p:sp>
        <p:nvSpPr>
          <p:cNvPr id="24" name="Rectángulo redondeado 23"/>
          <p:cNvSpPr/>
          <p:nvPr/>
        </p:nvSpPr>
        <p:spPr>
          <a:xfrm>
            <a:off x="3922643" y="8148515"/>
            <a:ext cx="371061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5" name="CuadroTexto 24"/>
          <p:cNvSpPr txBox="1"/>
          <p:nvPr/>
        </p:nvSpPr>
        <p:spPr>
          <a:xfrm>
            <a:off x="2729947" y="8163904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Contado </a:t>
            </a:r>
            <a:endParaRPr lang="es-ES_tradnl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Rectángulo redondeado 25"/>
          <p:cNvSpPr/>
          <p:nvPr/>
        </p:nvSpPr>
        <p:spPr>
          <a:xfrm>
            <a:off x="5866291" y="8151081"/>
            <a:ext cx="371061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7" name="CuadroTexto 26"/>
          <p:cNvSpPr txBox="1"/>
          <p:nvPr/>
        </p:nvSpPr>
        <p:spPr>
          <a:xfrm>
            <a:off x="4408554" y="8166470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smtClean="0">
                <a:latin typeface="Arial" charset="0"/>
                <a:ea typeface="Arial" charset="0"/>
                <a:cs typeface="Arial" charset="0"/>
              </a:rPr>
              <a:t>Parcialidades</a:t>
            </a:r>
            <a:endParaRPr lang="es-ES_tradnl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679172" y="264550"/>
            <a:ext cx="60131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PM00.99 - Programa TenStep PMP </a:t>
            </a:r>
            <a:r>
              <a:rPr lang="es-ES_tradnl" dirty="0" err="1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Prep</a:t>
            </a:r>
            <a:endParaRPr lang="es-ES_tradnl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5053414" y="3518948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100" smtClean="0">
                <a:latin typeface="Arial" charset="0"/>
                <a:ea typeface="Arial" charset="0"/>
                <a:cs typeface="Arial" charset="0"/>
              </a:rPr>
              <a:t>Precios más IVA</a:t>
            </a:r>
            <a:endParaRPr lang="es-ES_tradnl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2610853" y="817762"/>
            <a:ext cx="4211455" cy="1714500"/>
          </a:xfrm>
          <a:prstGeom prst="rect">
            <a:avLst/>
          </a:prstGeom>
          <a:solidFill>
            <a:srgbClr val="2C9EFF">
              <a:alpha val="2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>
              <a:spcAft>
                <a:spcPts val="0"/>
              </a:spcAft>
            </a:pPr>
            <a:r>
              <a:rPr lang="es-ES" sz="1600" i="1" dirty="0">
                <a:solidFill>
                  <a:srgbClr val="FFFFFF"/>
                </a:solidFill>
                <a:latin typeface="Century Gothic" panose="020B0502020202020204" pitchFamily="34" charset="0"/>
                <a:ea typeface="MS Mincho" charset="-128"/>
                <a:cs typeface="Arial" charset="0"/>
              </a:rPr>
              <a:t>Aprovecha nuestros cursos y las facilidades de pago,   es la mejor inversión para tu futuro</a:t>
            </a:r>
            <a:endParaRPr lang="es-ES_tradnl" sz="1100" i="1" dirty="0">
              <a:latin typeface="Century Gothic" panose="020B0502020202020204" pitchFamily="34" charset="0"/>
              <a:ea typeface="MS Mincho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22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00.00 TS Tema White pptx</Template>
  <TotalTime>4048</TotalTime>
  <Words>364</Words>
  <Application>Microsoft Office PowerPoint</Application>
  <PresentationFormat>Presentación en pantalla (4:3)</PresentationFormat>
  <Paragraphs>83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12" baseType="lpstr">
      <vt:lpstr>Arial</vt:lpstr>
      <vt:lpstr>Arial Rounded MT Bold</vt:lpstr>
      <vt:lpstr>Calibri</vt:lpstr>
      <vt:lpstr>Cambria</vt:lpstr>
      <vt:lpstr>Century Gothic</vt:lpstr>
      <vt:lpstr>Gill Sans Light</vt:lpstr>
      <vt:lpstr>Helvetica</vt:lpstr>
      <vt:lpstr>MS Mincho</vt:lpstr>
      <vt:lpstr>Times New Roman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Valdés Garciatorres</dc:creator>
  <cp:lastModifiedBy>Microsoft</cp:lastModifiedBy>
  <cp:revision>33</cp:revision>
  <cp:lastPrinted>2016-12-18T01:09:10Z</cp:lastPrinted>
  <dcterms:created xsi:type="dcterms:W3CDTF">2016-12-17T23:56:12Z</dcterms:created>
  <dcterms:modified xsi:type="dcterms:W3CDTF">2017-06-27T15:31:29Z</dcterms:modified>
</cp:coreProperties>
</file>

<file path=docProps/thumbnail.jpeg>
</file>